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310" r:id="rId5"/>
    <p:sldId id="305" r:id="rId6"/>
    <p:sldId id="276" r:id="rId7"/>
    <p:sldId id="274" r:id="rId8"/>
    <p:sldId id="286" r:id="rId9"/>
    <p:sldId id="279" r:id="rId10"/>
    <p:sldId id="302" r:id="rId11"/>
    <p:sldId id="30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94"/>
    <p:restoredTop sz="69589"/>
  </p:normalViewPr>
  <p:slideViewPr>
    <p:cSldViewPr snapToGrid="0">
      <p:cViewPr varScale="1">
        <p:scale>
          <a:sx n="86" d="100"/>
          <a:sy n="86" d="100"/>
        </p:scale>
        <p:origin x="2488" y="200"/>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5/28/25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5/28/25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1: Title – “Predicting Popular Recipes to Drive Site Traffic”</a:t>
            </a:r>
          </a:p>
          <a:p>
            <a:endParaRPr lang="en-GB" dirty="0"/>
          </a:p>
          <a:p>
            <a:r>
              <a:rPr lang="en-GB" dirty="0"/>
              <a:t>Hello everyone! My name is Eleftherios Diamantidis, and I’m excited to present the results of a project designed to support smarter homepage recipe selection. </a:t>
            </a:r>
            <a:br>
              <a:rPr lang="en-GB" dirty="0"/>
            </a:br>
            <a:r>
              <a:rPr lang="en-GB" dirty="0"/>
              <a:t>Our goal was to help the product team choose recipes that are most likely to drive user engagement and traffic. Over the next few minutes, I’ll walk you through what we did, what we found, and how this model can benefit your decision-making moving forward. </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1</a:t>
            </a:fld>
            <a:endParaRPr lang="en-US" dirty="0"/>
          </a:p>
        </p:txBody>
      </p:sp>
    </p:spTree>
    <p:extLst>
      <p:ext uri="{BB962C8B-B14F-4D97-AF65-F5344CB8AC3E}">
        <p14:creationId xmlns:p14="http://schemas.microsoft.com/office/powerpoint/2010/main" val="3787336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2: Business Goal</a:t>
            </a:r>
          </a:p>
          <a:p>
            <a:endParaRPr lang="en-GB" dirty="0"/>
          </a:p>
          <a:p>
            <a:r>
              <a:rPr lang="en-GB" dirty="0"/>
              <a:t>Let’s begin with the business context. </a:t>
            </a:r>
            <a:br>
              <a:rPr lang="en-GB" dirty="0"/>
            </a:br>
            <a:r>
              <a:rPr lang="en-GB" dirty="0"/>
              <a:t>The product team has observed that homepage recipe selection has a major influence on site-wide performance. When a popular recipe is featured, overall traffic can increase by over 40%. That’s a substantial impact on engagement and, ultimately, conversions. </a:t>
            </a:r>
            <a:br>
              <a:rPr lang="en-GB" dirty="0"/>
            </a:br>
            <a:r>
              <a:rPr lang="en-GB" dirty="0"/>
              <a:t>Until now, selection has been based largely on intuition. But the question is: can we use data to predict which recipes will perform well—before we publish them? </a:t>
            </a:r>
            <a:br>
              <a:rPr lang="en-GB" dirty="0"/>
            </a:br>
            <a:r>
              <a:rPr lang="en-GB" dirty="0"/>
              <a:t>That’s what we set out to solve, with a performance target of at least 80% accuracy in identifying high-traffic recipes. </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74732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3: Our Approach</a:t>
            </a:r>
          </a:p>
          <a:p>
            <a:endParaRPr lang="en-GB" dirty="0"/>
          </a:p>
          <a:p>
            <a:r>
              <a:rPr lang="en-GB" dirty="0"/>
              <a:t>To solve this, we followed a structured data science process. </a:t>
            </a:r>
            <a:br>
              <a:rPr lang="en-GB" dirty="0"/>
            </a:br>
            <a:r>
              <a:rPr lang="en-GB" dirty="0"/>
              <a:t>First, we cleaned and validated the dataset to ensure the inputs were reliable. Then we explored the data to understand which variables might be predictive of popularity. </a:t>
            </a:r>
            <a:br>
              <a:rPr lang="en-GB" dirty="0"/>
            </a:br>
            <a:r>
              <a:rPr lang="en-GB" dirty="0"/>
              <a:t>We then built a set of models, starting with a </a:t>
            </a:r>
            <a:r>
              <a:rPr lang="en-GB" dirty="0" err="1"/>
              <a:t>LogisticRegression</a:t>
            </a:r>
            <a:r>
              <a:rPr lang="en-GB" dirty="0"/>
              <a:t> as a  baseline model and moving to more advanced machine learning methods like Random Forests. Finally, we evaluated the models and selected the best-performing one. </a:t>
            </a:r>
            <a:br>
              <a:rPr lang="en-GB" dirty="0"/>
            </a:br>
            <a:r>
              <a:rPr lang="en-GB" dirty="0"/>
              <a:t>Our goal throughout was to create a model that’s not just accurate, but also interpretable and usable in a business context. </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3</a:t>
            </a:fld>
            <a:endParaRPr lang="en-US" dirty="0"/>
          </a:p>
        </p:txBody>
      </p:sp>
    </p:spTree>
    <p:extLst>
      <p:ext uri="{BB962C8B-B14F-4D97-AF65-F5344CB8AC3E}">
        <p14:creationId xmlns:p14="http://schemas.microsoft.com/office/powerpoint/2010/main" val="2072427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4: Data Snapshot</a:t>
            </a:r>
          </a:p>
          <a:p>
            <a:endParaRPr lang="en-GB" dirty="0"/>
          </a:p>
          <a:p>
            <a:r>
              <a:rPr lang="en-GB" dirty="0"/>
              <a:t>Here’s what our dataset looked like. It contained 947 recipes, each with details like calories, carbohydrate, sugar, protein, category, and servings. </a:t>
            </a:r>
            <a:br>
              <a:rPr lang="en-GB" dirty="0"/>
            </a:br>
            <a:r>
              <a:rPr lang="en-GB" dirty="0"/>
              <a:t>One challenge we encountered was in the servings column—it included strings like “4 as a snack.” We cleaned this by extracting the numeric part only. </a:t>
            </a:r>
            <a:br>
              <a:rPr lang="en-GB" dirty="0"/>
            </a:br>
            <a:r>
              <a:rPr lang="en-GB" dirty="0"/>
              <a:t>Another key issue was with our target: the </a:t>
            </a:r>
            <a:r>
              <a:rPr lang="en-GB" dirty="0" err="1"/>
              <a:t>high_traffic</a:t>
            </a:r>
            <a:r>
              <a:rPr lang="en-GB" dirty="0"/>
              <a:t> column. Only some recipes were </a:t>
            </a:r>
            <a:r>
              <a:rPr lang="en-GB" dirty="0" err="1"/>
              <a:t>labeled</a:t>
            </a:r>
            <a:r>
              <a:rPr lang="en-GB" dirty="0"/>
              <a:t> as “High.” The rest had missing values, which we interpreted as low traffic for modeling purposes. </a:t>
            </a:r>
            <a:br>
              <a:rPr lang="en-GB" dirty="0"/>
            </a:br>
            <a:r>
              <a:rPr lang="en-GB" dirty="0"/>
              <a:t>With those assumptions, we created a binary target and moved forward with classification.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358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5: Key Patterns</a:t>
            </a:r>
          </a:p>
          <a:p>
            <a:endParaRPr lang="en-GB" dirty="0"/>
          </a:p>
          <a:p>
            <a:r>
              <a:rPr lang="en-GB" dirty="0"/>
              <a:t>In our exploratory analysis, we looked for obvious signals. </a:t>
            </a:r>
            <a:br>
              <a:rPr lang="en-GB" dirty="0"/>
            </a:br>
            <a:r>
              <a:rPr lang="en-GB" dirty="0"/>
              <a:t>For example, we checked if calories were a strong indicator—maybe higher-calorie recipes are more appealing? </a:t>
            </a:r>
            <a:br>
              <a:rPr lang="en-GB" dirty="0"/>
            </a:br>
            <a:r>
              <a:rPr lang="en-GB" dirty="0"/>
              <a:t>But while there were some weak trends, there was too much overlap between popular and unpopular recipes to make simple rules work. </a:t>
            </a:r>
            <a:br>
              <a:rPr lang="en-GB" dirty="0"/>
            </a:br>
            <a:r>
              <a:rPr lang="en-GB" dirty="0"/>
              <a:t>Similarly, popular recipes came from all categories—Chicken, Meat, Vegetables, and more. No single feature stood out as decisive. </a:t>
            </a:r>
            <a:br>
              <a:rPr lang="en-GB" dirty="0"/>
            </a:br>
            <a:r>
              <a:rPr lang="en-GB" dirty="0"/>
              <a:t>This told us that we needed a model to uncover more complex, nonlinear patterns that humans might not catch intuitively. </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5</a:t>
            </a:fld>
            <a:endParaRPr lang="en-US" dirty="0"/>
          </a:p>
        </p:txBody>
      </p:sp>
    </p:spTree>
    <p:extLst>
      <p:ext uri="{BB962C8B-B14F-4D97-AF65-F5344CB8AC3E}">
        <p14:creationId xmlns:p14="http://schemas.microsoft.com/office/powerpoint/2010/main" val="361360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6: Modeling Results</a:t>
            </a:r>
          </a:p>
          <a:p>
            <a:endParaRPr lang="en-GB" dirty="0"/>
          </a:p>
          <a:p>
            <a:r>
              <a:rPr lang="en-GB" dirty="0"/>
              <a:t>We built several models, but the best performer was the Logistic Regression model that was used as our baseline model.</a:t>
            </a:r>
          </a:p>
          <a:p>
            <a:r>
              <a:rPr lang="en-GB" dirty="0"/>
              <a:t>The baseline model got about 77.09% accuracy indicating a strong generalization without overfitting.</a:t>
            </a:r>
          </a:p>
          <a:p>
            <a:r>
              <a:rPr lang="en-GB" dirty="0"/>
              <a:t>In comparison with this model, the Random Forest indicated strong overfitting memorizing the training data extremely well and generalizing poorly on the testing set.</a:t>
            </a:r>
          </a:p>
          <a:p>
            <a:r>
              <a:rPr lang="en-GB" dirty="0"/>
              <a:t>On the other hand, the SVM model indicated underfitting signs predicting 0 for all of the cases.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Given that the objective is to achieve an 80% accuracy in predicting high traffic recipes, it's essential to examine the precision, recall and f1-score metrics, which stand at 80.35%, 82.56% and 81.44% </a:t>
            </a:r>
            <a:r>
              <a:rPr lang="en-GB" sz="1200" b="0" kern="1200" dirty="0" err="1">
                <a:solidFill>
                  <a:schemeClr val="tx1"/>
                </a:solidFill>
                <a:effectLst/>
                <a:latin typeface="+mn-lt"/>
                <a:ea typeface="+mn-ea"/>
                <a:cs typeface="+mn-cs"/>
              </a:rPr>
              <a:t>respsectively</a:t>
            </a:r>
            <a:r>
              <a:rPr lang="en-GB" sz="1200" b="0" kern="1200" dirty="0">
                <a:solidFill>
                  <a:schemeClr val="tx1"/>
                </a:solidFill>
                <a:effectLst/>
                <a:latin typeface="+mn-lt"/>
                <a:ea typeface="+mn-ea"/>
                <a:cs typeface="+mn-cs"/>
              </a:rPr>
              <a:t>. These scores align with the goal of correctly predicting high traffic recipes 80% of the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In addition we established a Key Performance Indicator (KPI) by dividing True Positives (high recipes correctly classified as high) by False Positives (low recipes mistakenly classified as high) within the confusion matrix. This KPI, which we can refer to as the "High Traffic Conversion Rate," needs to be maintained at a level equal to or greater than 4.0, relying on the train and test results of our baseline model. This KPI can serve as a valuable metric for our business model, providing insights into the accuracy of high traffic predictions.’’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Indeed in the Logistic Regression the KPI results indicate the selection of the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D7D3E5B-4BED-B24C-9674-6B6454D04561}" type="slidenum">
              <a:rPr lang="en-US" smtClean="0"/>
              <a:t>6</a:t>
            </a:fld>
            <a:endParaRPr lang="en-US" dirty="0"/>
          </a:p>
        </p:txBody>
      </p:sp>
    </p:spTree>
    <p:extLst>
      <p:ext uri="{BB962C8B-B14F-4D97-AF65-F5344CB8AC3E}">
        <p14:creationId xmlns:p14="http://schemas.microsoft.com/office/powerpoint/2010/main" val="1735846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7: Recommendations</a:t>
            </a:r>
          </a:p>
          <a:p>
            <a:endParaRPr lang="en-GB" dirty="0"/>
          </a:p>
          <a:p>
            <a:r>
              <a:rPr lang="en-GB" dirty="0"/>
              <a:t>Based on these results, we recommend deploying this model to support daily homepage recipe selection. </a:t>
            </a:r>
            <a:br>
              <a:rPr lang="en-GB" dirty="0"/>
            </a:br>
            <a:r>
              <a:rPr lang="en-GB" dirty="0"/>
              <a:t>Specifically, the product team can use the model to rank potential recipes by predicted popularity and select the top candidates for display. </a:t>
            </a:r>
            <a:br>
              <a:rPr lang="en-GB" dirty="0"/>
            </a:br>
            <a:r>
              <a:rPr lang="en-GB" dirty="0"/>
              <a:t>We also recommend tracking the model’s F1-score over time to ensure continued performance—especially as traffic patterns evolve. </a:t>
            </a:r>
            <a:br>
              <a:rPr lang="en-GB" dirty="0"/>
            </a:br>
            <a:r>
              <a:rPr lang="en-GB" dirty="0"/>
              <a:t>To improve the model, we suggest gathering more </a:t>
            </a:r>
            <a:r>
              <a:rPr lang="en-GB" dirty="0" err="1"/>
              <a:t>labeled</a:t>
            </a:r>
            <a:r>
              <a:rPr lang="en-GB" dirty="0"/>
              <a:t> data on low-traffic recipes, and adding new features such as preparation time, complexity, or ingredient types. </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7</a:t>
            </a:fld>
            <a:endParaRPr lang="en-US" dirty="0"/>
          </a:p>
        </p:txBody>
      </p:sp>
    </p:spTree>
    <p:extLst>
      <p:ext uri="{BB962C8B-B14F-4D97-AF65-F5344CB8AC3E}">
        <p14:creationId xmlns:p14="http://schemas.microsoft.com/office/powerpoint/2010/main" val="10350966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R" b="1" dirty="0"/>
              <a:t>🎤 </a:t>
            </a:r>
            <a:r>
              <a:rPr lang="en-GB" b="1" dirty="0"/>
              <a:t>Slide 8: Final Summary</a:t>
            </a:r>
          </a:p>
          <a:p>
            <a:endParaRPr lang="en-GB" dirty="0"/>
          </a:p>
          <a:p>
            <a:r>
              <a:rPr lang="en-GB" dirty="0"/>
              <a:t>To summarize: </a:t>
            </a:r>
            <a:br>
              <a:rPr lang="en-GB" dirty="0"/>
            </a:br>
            <a:r>
              <a:rPr lang="en-GB" dirty="0"/>
              <a:t>We’ve built a reliable, interpretable model that can predict high-traffic recipes with over 77% </a:t>
            </a:r>
            <a:r>
              <a:rPr lang="en-GB"/>
              <a:t>accuracy and </a:t>
            </a:r>
            <a:r>
              <a:rPr lang="en-GB" dirty="0"/>
              <a:t>precision, recall and f1-score above 0.8. </a:t>
            </a:r>
            <a:br>
              <a:rPr lang="en-GB" dirty="0"/>
            </a:br>
            <a:r>
              <a:rPr lang="en-GB" dirty="0"/>
              <a:t>This provides a measurable, repeatable way to improve recipe selection and drive site engagement. </a:t>
            </a:r>
            <a:br>
              <a:rPr lang="en-GB" dirty="0"/>
            </a:br>
            <a:r>
              <a:rPr lang="en-GB" dirty="0"/>
              <a:t>With continuous monitoring and additional data, the model will only get better. </a:t>
            </a:r>
            <a:br>
              <a:rPr lang="en-GB" dirty="0"/>
            </a:br>
            <a:r>
              <a:rPr lang="en-GB" dirty="0"/>
              <a:t>Thank you so much for your time and attention.</a:t>
            </a:r>
            <a:endParaRPr lang="en-GR" dirty="0"/>
          </a:p>
        </p:txBody>
      </p:sp>
      <p:sp>
        <p:nvSpPr>
          <p:cNvPr id="4" name="Slide Number Placeholder 3"/>
          <p:cNvSpPr>
            <a:spLocks noGrp="1"/>
          </p:cNvSpPr>
          <p:nvPr>
            <p:ph type="sldNum" sz="quarter" idx="5"/>
          </p:nvPr>
        </p:nvSpPr>
        <p:spPr/>
        <p:txBody>
          <a:bodyPr/>
          <a:lstStyle/>
          <a:p>
            <a:fld id="{8D7D3E5B-4BED-B24C-9674-6B6454D04561}" type="slidenum">
              <a:rPr lang="en-US" smtClean="0"/>
              <a:t>8</a:t>
            </a:fld>
            <a:endParaRPr lang="en-US" dirty="0"/>
          </a:p>
        </p:txBody>
      </p:sp>
    </p:spTree>
    <p:extLst>
      <p:ext uri="{BB962C8B-B14F-4D97-AF65-F5344CB8AC3E}">
        <p14:creationId xmlns:p14="http://schemas.microsoft.com/office/powerpoint/2010/main" val="258362798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7" y="1399032"/>
            <a:ext cx="6757416" cy="3427502"/>
          </a:xfrm>
        </p:spPr>
        <p:txBody>
          <a:bodyPr lIns="0" tIns="0" rIns="0" bIns="0" anchor="t">
            <a:noAutofit/>
          </a:bodyPr>
          <a:lstStyle>
            <a:lvl1pPr algn="l">
              <a:defRPr sz="4500" cap="all" baseline="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816768" y="417444"/>
            <a:ext cx="7414940" cy="883258"/>
          </a:xfrm>
        </p:spPr>
        <p:txBody>
          <a:bodyPr lIns="0" tIns="0" rIns="0" bIns="182880" anchor="b">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3941064" cy="4270248"/>
          </a:xfrm>
        </p:spPr>
        <p:txBody>
          <a:bodyPr lIns="91440" tIns="45720" rIns="91440" bIns="45720">
            <a:noAutofit/>
          </a:bodyPr>
          <a:lstStyle>
            <a:lvl1pPr>
              <a:lnSpc>
                <a:spcPct val="120000"/>
              </a:lnSpc>
              <a:spcBef>
                <a:spcPts val="0"/>
              </a:spcBef>
              <a:spcAft>
                <a:spcPts val="600"/>
              </a:spcAft>
              <a:defRPr sz="1800" b="1" cap="all"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5614416" y="1837944"/>
            <a:ext cx="5358384" cy="4270248"/>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263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5987AE2-5803-BA29-C76B-C9FA864D3F00}"/>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8540B3-3734-5A53-D7E0-D89871A3711C}"/>
              </a:ext>
            </a:extLst>
          </p:cNvPr>
          <p:cNvSpPr>
            <a:spLocks noGrp="1"/>
          </p:cNvSpPr>
          <p:nvPr>
            <p:ph type="title" hasCustomPrompt="1"/>
          </p:nvPr>
        </p:nvSpPr>
        <p:spPr>
          <a:xfrm>
            <a:off x="850392" y="182880"/>
            <a:ext cx="10085832" cy="1307592"/>
          </a:xfrm>
        </p:spPr>
        <p:txBody>
          <a:bodyPr anchor="b">
            <a:noAutofit/>
          </a:bodyPr>
          <a:lstStyle>
            <a:lvl1pPr algn="l">
              <a:defRPr sz="3200" baseline="0"/>
            </a:lvl1pPr>
          </a:lstStyle>
          <a:p>
            <a:r>
              <a:rPr lang="en-US" dirty="0"/>
              <a:t>CLICK TO EDIT MASTER TITLE</a:t>
            </a:r>
          </a:p>
        </p:txBody>
      </p:sp>
      <p:sp>
        <p:nvSpPr>
          <p:cNvPr id="5" name="Content Placeholder 3">
            <a:extLst>
              <a:ext uri="{FF2B5EF4-FFF2-40B4-BE49-F238E27FC236}">
                <a16:creationId xmlns:a16="http://schemas.microsoft.com/office/drawing/2014/main" id="{7E6B22B6-D5E7-7C52-B588-374568C8DD6C}"/>
              </a:ext>
            </a:extLst>
          </p:cNvPr>
          <p:cNvSpPr>
            <a:spLocks noGrp="1"/>
          </p:cNvSpPr>
          <p:nvPr>
            <p:ph sz="half" idx="2"/>
          </p:nvPr>
        </p:nvSpPr>
        <p:spPr>
          <a:xfrm>
            <a:off x="850392" y="1911096"/>
            <a:ext cx="4837176" cy="2898648"/>
          </a:xfrm>
        </p:spPr>
        <p:txBody>
          <a:bodyPr lIns="0" tIns="0" rIns="0" bIns="0">
            <a:noAutofit/>
          </a:bodyPr>
          <a:lstStyle>
            <a:lvl1pPr>
              <a:lnSpc>
                <a:spcPct val="120000"/>
              </a:lnSpc>
              <a:spcBef>
                <a:spcPts val="0"/>
              </a:spcBef>
              <a:spcAft>
                <a:spcPts val="1200"/>
              </a:spcAft>
              <a:defRPr sz="1800" cap="none"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6" name="Content Placeholder 3">
            <a:extLst>
              <a:ext uri="{FF2B5EF4-FFF2-40B4-BE49-F238E27FC236}">
                <a16:creationId xmlns:a16="http://schemas.microsoft.com/office/drawing/2014/main" id="{BCDBC7A5-FE31-E809-7729-4AFA9CFD0DEB}"/>
              </a:ext>
            </a:extLst>
          </p:cNvPr>
          <p:cNvSpPr>
            <a:spLocks noGrp="1"/>
          </p:cNvSpPr>
          <p:nvPr>
            <p:ph sz="half" idx="36"/>
          </p:nvPr>
        </p:nvSpPr>
        <p:spPr>
          <a:xfrm>
            <a:off x="6812280" y="1911096"/>
            <a:ext cx="4453128" cy="1911096"/>
          </a:xfrm>
        </p:spPr>
        <p:txBody>
          <a:bodyPr lIns="0" tIns="0" rIns="0" bIns="0">
            <a:noAutofit/>
          </a:bodyPr>
          <a:lstStyle>
            <a:lvl1pPr marL="285750" indent="-285750">
              <a:lnSpc>
                <a:spcPct val="120000"/>
              </a:lnSpc>
              <a:spcBef>
                <a:spcPts val="0"/>
              </a:spcBef>
              <a:spcAft>
                <a:spcPts val="1200"/>
              </a:spcAft>
              <a:buFont typeface="Arial" panose="020B0604020202020204" pitchFamily="34" charset="0"/>
              <a:buChar char="•"/>
              <a:defRPr sz="1800" cap="none" baseline="0">
                <a:latin typeface="+mn-lt"/>
              </a:defRPr>
            </a:lvl1pPr>
            <a:lvl2pPr marL="548640" indent="-285750">
              <a:lnSpc>
                <a:spcPct val="120000"/>
              </a:lnSpc>
              <a:spcBef>
                <a:spcPts val="0"/>
              </a:spcBef>
              <a:spcAft>
                <a:spcPts val="600"/>
              </a:spcAft>
              <a:buFont typeface="Arial" panose="020B0604020202020204" pitchFamily="34" charset="0"/>
              <a:buChar char="•"/>
              <a:defRPr sz="1800">
                <a:latin typeface="+mn-lt"/>
              </a:defRPr>
            </a:lvl2pPr>
            <a:lvl3pPr marL="82296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6812280" y="4242816"/>
            <a:ext cx="4123944" cy="2615184"/>
          </a:xfr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6" name="Freeform 12">
            <a:extLst>
              <a:ext uri="{FF2B5EF4-FFF2-40B4-BE49-F238E27FC236}">
                <a16:creationId xmlns:a16="http://schemas.microsoft.com/office/drawing/2014/main" id="{82C1C4E7-A67E-5E90-3669-D2982C30E4FC}"/>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2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4078224"/>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5029200" cy="2157984"/>
          </a:xfrm>
        </p:spPr>
        <p:txBody>
          <a:bodyPr lIns="0" tIns="0" rIns="0" bIns="0" anchor="b">
            <a:noAutofit/>
          </a:bodyPr>
          <a:lstStyle>
            <a:lvl1pPr>
              <a:defRPr sz="32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127248"/>
            <a:ext cx="4834517" cy="3108960"/>
          </a:xfrm>
        </p:spPr>
        <p:txBody>
          <a:bodyPr lIns="0" tIns="0" rIns="0" bIns="0">
            <a:noAutofit/>
          </a:bodyPr>
          <a:lstStyle>
            <a:lvl1pPr marL="0" indent="0">
              <a:lnSpc>
                <a:spcPct val="12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
            <a:extLst>
              <a:ext uri="{FF2B5EF4-FFF2-40B4-BE49-F238E27FC236}">
                <a16:creationId xmlns:a16="http://schemas.microsoft.com/office/drawing/2014/main" id="{21A89689-0612-8B49-DF4A-1864B8558C5C}"/>
              </a:ext>
            </a:extLst>
          </p:cNvPr>
          <p:cNvSpPr>
            <a:spLocks noGrp="1"/>
          </p:cNvSpPr>
          <p:nvPr>
            <p:ph type="ftr" sz="quarter" idx="12"/>
          </p:nvPr>
        </p:nvSpPr>
        <p:spPr>
          <a:xfrm rot="16200000">
            <a:off x="8854442" y="2953511"/>
            <a:ext cx="6291068" cy="384048"/>
          </a:xfrm>
        </p:spPr>
        <p:txBody>
          <a:bodyPr/>
          <a:lstStyle/>
          <a:p>
            <a:r>
              <a:rPr lang="en-US" dirty="0"/>
              <a:t>Presentation Title</a:t>
            </a:r>
          </a:p>
        </p:txBody>
      </p:sp>
      <p:sp>
        <p:nvSpPr>
          <p:cNvPr id="13" name="Slide Number Placeholder 4">
            <a:extLst>
              <a:ext uri="{FF2B5EF4-FFF2-40B4-BE49-F238E27FC236}">
                <a16:creationId xmlns:a16="http://schemas.microsoft.com/office/drawing/2014/main" id="{2FE54DA2-6D33-7833-E646-95347EF8B9AD}"/>
              </a:ext>
            </a:extLst>
          </p:cNvPr>
          <p:cNvSpPr>
            <a:spLocks noGrp="1"/>
          </p:cNvSpPr>
          <p:nvPr>
            <p:ph type="sldNum" sz="quarter" idx="13"/>
          </p:nvPr>
        </p:nvSpPr>
        <p:spPr>
          <a:xfrm rot="16200000">
            <a:off x="11716512" y="6382510"/>
            <a:ext cx="566928" cy="384048"/>
          </a:xfrm>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00317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5093208" cy="2189223"/>
          </a:xfrm>
        </p:spPr>
        <p:txBody>
          <a:bodyPr lIns="0" tIns="0" rIns="0" bIns="0" anchor="b">
            <a:noAutofit/>
          </a:bodyPr>
          <a:lstStyle>
            <a:lvl1pPr>
              <a:defRPr sz="3200" baseline="0">
                <a:solidFill>
                  <a:schemeClr val="tx1"/>
                </a:solidFill>
              </a:defRPr>
            </a:lvl1pPr>
          </a:lstStyle>
          <a:p>
            <a:r>
              <a:rPr lang="en-US" dirty="0"/>
              <a:t>CLICK TO EDIT MASTER TITLE STYLE</a:t>
            </a: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solidFill>
            <a:schemeClr val="accent1">
              <a:lumMod val="20000"/>
              <a:lumOff val="80000"/>
            </a:schemeClr>
          </a:solidFill>
        </p:spPr>
        <p:txBody>
          <a:bodyPr wrap="square" anchor="ctr">
            <a:noAutofit/>
          </a:bodyPr>
          <a:lstStyle>
            <a:lvl1pPr algn="ctr">
              <a:defRPr/>
            </a:lvl1pPr>
          </a:lstStyle>
          <a:p>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8" y="3145536"/>
            <a:ext cx="4306824" cy="2313432"/>
          </a:xfrm>
        </p:spPr>
        <p:txBody>
          <a:bodyPr lIns="0" tIns="0" rIns="0" bIns="0">
            <a:noAutofit/>
          </a:bodyPr>
          <a:lstStyle>
            <a:lvl1pPr marL="0" indent="0">
              <a:lnSpc>
                <a:spcPct val="120000"/>
              </a:lnSpc>
              <a:spcBef>
                <a:spcPts val="0"/>
              </a:spcBef>
              <a:spcAft>
                <a:spcPts val="1200"/>
              </a:spcAft>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Oval 6">
            <a:extLst>
              <a:ext uri="{FF2B5EF4-FFF2-40B4-BE49-F238E27FC236}">
                <a16:creationId xmlns:a16="http://schemas.microsoft.com/office/drawing/2014/main" id="{9AF214F5-1EBC-DA96-F275-05A0133562D0}"/>
              </a:ext>
            </a:extLst>
          </p:cNvPr>
          <p:cNvSpPr/>
          <p:nvPr userDrawn="1"/>
        </p:nvSpPr>
        <p:spPr>
          <a:xfrm>
            <a:off x="4903412" y="3140474"/>
            <a:ext cx="1314946" cy="131494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image">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3" y="1106424"/>
            <a:ext cx="6839712" cy="1746504"/>
          </a:xfrm>
        </p:spPr>
        <p:txBody>
          <a:bodyPr lIns="0" tIns="0" rIns="0" bIns="0" anchor="b">
            <a:noAutofit/>
          </a:bodyPr>
          <a:lstStyle>
            <a:lvl1pPr>
              <a:defRPr sz="32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0392" y="3236976"/>
            <a:ext cx="5248656" cy="2660904"/>
          </a:xfrm>
        </p:spPr>
        <p:txBody>
          <a:bodyPr lIns="0" tIns="0" rIns="0" bIns="0">
            <a:noAutofit/>
          </a:bodyPr>
          <a:lstStyle>
            <a:lvl1pPr marL="0" indent="0">
              <a:lnSpc>
                <a:spcPct val="12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680960" y="804672"/>
            <a:ext cx="3475649" cy="5248656"/>
          </a:xfrm>
          <a:solidFill>
            <a:schemeClr val="accent1">
              <a:lumMod val="20000"/>
              <a:lumOff val="80000"/>
            </a:schemeClr>
          </a:solidFill>
        </p:spPr>
        <p:txBody>
          <a:bodyPr anchor="ctr"/>
          <a:lstStyle>
            <a:lvl1pPr algn="ctr">
              <a:defRPr/>
            </a:lvl1pPr>
          </a:lstStyle>
          <a:p>
            <a:endParaRPr lang="en-US" dirty="0"/>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subtitle">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6693408" y="1325880"/>
            <a:ext cx="5093208" cy="2816352"/>
          </a:xfrm>
        </p:spPr>
        <p:txBody>
          <a:bodyPr lIns="0" tIns="0" rIns="0" bIns="0" anchor="b">
            <a:noAutofit/>
          </a:bodyPr>
          <a:lstStyle>
            <a:lvl1pPr>
              <a:defRPr sz="32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p:nvPr>
        </p:nvSpPr>
        <p:spPr>
          <a:xfrm>
            <a:off x="6693408" y="4462272"/>
            <a:ext cx="3995928" cy="1956816"/>
          </a:xfrm>
        </p:spPr>
        <p:txBody>
          <a:bodyPr lIns="0" tIns="0" rIns="0" bIns="0">
            <a:noAutofit/>
          </a:bodyPr>
          <a:lstStyle>
            <a:lvl1pPr marL="0" indent="0" algn="l">
              <a:lnSpc>
                <a:spcPct val="120000"/>
              </a:lnSpc>
              <a:spcBef>
                <a:spcPts val="0"/>
              </a:spcBef>
              <a:spcAft>
                <a:spcPts val="1200"/>
              </a:spcAft>
              <a:buNone/>
              <a:defRPr sz="1800" cap="none"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sp>
        <p:nvSpPr>
          <p:cNvPr id="2" name="Rectangle 1">
            <a:extLst>
              <a:ext uri="{FF2B5EF4-FFF2-40B4-BE49-F238E27FC236}">
                <a16:creationId xmlns:a16="http://schemas.microsoft.com/office/drawing/2014/main" id="{7FD6A538-39F8-D45E-F4C1-38779C640BB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4"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4410512"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5" name="Picture 14"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l="-406" r="17667" b="23487"/>
          <a:stretch/>
        </p:blipFill>
        <p:spPr>
          <a:xfrm>
            <a:off x="4124294" y="2125402"/>
            <a:ext cx="767806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850392" y="420624"/>
            <a:ext cx="10954512" cy="1463040"/>
          </a:xfrm>
        </p:spPr>
        <p:txBody>
          <a:bodyPr lIns="0" tIns="0" rIns="0" bIns="0" anchor="b">
            <a:noAutofit/>
          </a:bodyPr>
          <a:lstStyle>
            <a:lvl1pPr>
              <a:lnSpc>
                <a:spcPct val="100000"/>
              </a:lnSpc>
              <a:defRPr sz="3200" b="0" i="0" spc="600" baseline="0">
                <a:latin typeface="+mj-lt"/>
              </a:defRPr>
            </a:lvl1pPr>
          </a:lstStyle>
          <a:p>
            <a:r>
              <a:rPr lang="en-US" dirty="0"/>
              <a:t>CLICK TO EDIT MASTER TITLE STYLE</a:t>
            </a:r>
          </a:p>
        </p:txBody>
      </p:sp>
      <p:sp>
        <p:nvSpPr>
          <p:cNvPr id="6" name="Text Placeholder 5">
            <a:extLst>
              <a:ext uri="{FF2B5EF4-FFF2-40B4-BE49-F238E27FC236}">
                <a16:creationId xmlns:a16="http://schemas.microsoft.com/office/drawing/2014/main" id="{1BD9CFE2-F1DE-34DA-A154-9AE903E5B7FC}"/>
              </a:ext>
            </a:extLst>
          </p:cNvPr>
          <p:cNvSpPr>
            <a:spLocks noGrp="1"/>
          </p:cNvSpPr>
          <p:nvPr>
            <p:ph type="body" sz="quarter" idx="12"/>
          </p:nvPr>
        </p:nvSpPr>
        <p:spPr>
          <a:xfrm>
            <a:off x="850899" y="2231136"/>
            <a:ext cx="4828032" cy="3566160"/>
          </a:xfrm>
        </p:spPr>
        <p:txBody>
          <a:bodyPr/>
          <a:lstStyle>
            <a:lvl1pPr marL="283464" indent="-283464">
              <a:lnSpc>
                <a:spcPct val="120000"/>
              </a:lnSpc>
              <a:spcBef>
                <a:spcPts val="0"/>
              </a:spcBef>
              <a:spcAft>
                <a:spcPts val="1200"/>
              </a:spcAft>
              <a:buFont typeface="Arial" panose="020B0604020202020204" pitchFamily="34" charset="0"/>
              <a:buChar cha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D5B031-92C7-C093-2551-D07457044EAC}"/>
              </a:ext>
            </a:extLst>
          </p:cNvPr>
          <p:cNvGrpSpPr/>
          <p:nvPr userDrawn="1"/>
        </p:nvGrpSpPr>
        <p:grpSpPr>
          <a:xfrm>
            <a:off x="-1" y="-2"/>
            <a:ext cx="12191610" cy="6858001"/>
            <a:chOff x="-1" y="-2"/>
            <a:chExt cx="12191610" cy="6858001"/>
          </a:xfrm>
        </p:grpSpPr>
        <p:pic>
          <p:nvPicPr>
            <p:cNvPr id="4" name="Picture Placeholder 14" descr="White modern architecture">
              <a:extLst>
                <a:ext uri="{FF2B5EF4-FFF2-40B4-BE49-F238E27FC236}">
                  <a16:creationId xmlns:a16="http://schemas.microsoft.com/office/drawing/2014/main" id="{21A49D77-8AEF-828A-03A8-2845B710DEEA}"/>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6155702" y="-2"/>
              <a:ext cx="6035907" cy="6858001"/>
            </a:xfrm>
            <a:prstGeom prst="rect">
              <a:avLst/>
            </a:prstGeom>
            <a:solidFill>
              <a:schemeClr val="accent1">
                <a:lumMod val="20000"/>
                <a:lumOff val="80000"/>
              </a:schemeClr>
            </a:solidFill>
          </p:spPr>
        </p:pic>
        <p:pic>
          <p:nvPicPr>
            <p:cNvPr id="5" name="Picture Placeholder 14" descr="White modern architecture">
              <a:extLst>
                <a:ext uri="{FF2B5EF4-FFF2-40B4-BE49-F238E27FC236}">
                  <a16:creationId xmlns:a16="http://schemas.microsoft.com/office/drawing/2014/main" id="{206EA98F-16E6-C607-6268-D08FD83B704F}"/>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1" y="-2"/>
              <a:ext cx="6035907" cy="6858001"/>
            </a:xfrm>
            <a:prstGeom prst="rect">
              <a:avLst/>
            </a:prstGeom>
            <a:solidFill>
              <a:schemeClr val="accent1">
                <a:lumMod val="20000"/>
                <a:lumOff val="80000"/>
              </a:schemeClr>
            </a:solidFill>
          </p:spPr>
        </p:pic>
      </p:grpSp>
      <p:sp>
        <p:nvSpPr>
          <p:cNvPr id="7" name="Title 6">
            <a:extLst>
              <a:ext uri="{FF2B5EF4-FFF2-40B4-BE49-F238E27FC236}">
                <a16:creationId xmlns:a16="http://schemas.microsoft.com/office/drawing/2014/main" id="{7E6947B8-AA10-E633-EF28-E1A80069E880}"/>
              </a:ext>
            </a:extLst>
          </p:cNvPr>
          <p:cNvSpPr>
            <a:spLocks noGrp="1"/>
          </p:cNvSpPr>
          <p:nvPr>
            <p:ph type="title" hasCustomPrompt="1"/>
          </p:nvPr>
        </p:nvSpPr>
        <p:spPr>
          <a:xfrm>
            <a:off x="2648932" y="0"/>
            <a:ext cx="6894136" cy="6894136"/>
          </a:xfrm>
          <a:custGeom>
            <a:avLst/>
            <a:gdLst>
              <a:gd name="connsiteX0" fmla="*/ 3447068 w 6894136"/>
              <a:gd name="connsiteY0" fmla="*/ 0 h 6894136"/>
              <a:gd name="connsiteX1" fmla="*/ 6894136 w 6894136"/>
              <a:gd name="connsiteY1" fmla="*/ 3447068 h 6894136"/>
              <a:gd name="connsiteX2" fmla="*/ 3447068 w 6894136"/>
              <a:gd name="connsiteY2" fmla="*/ 6894136 h 6894136"/>
              <a:gd name="connsiteX3" fmla="*/ 0 w 6894136"/>
              <a:gd name="connsiteY3" fmla="*/ 3447068 h 6894136"/>
              <a:gd name="connsiteX4" fmla="*/ 3447068 w 6894136"/>
              <a:gd name="connsiteY4" fmla="*/ 0 h 689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4136" h="6894136">
                <a:moveTo>
                  <a:pt x="3447068" y="0"/>
                </a:moveTo>
                <a:cubicBezTo>
                  <a:pt x="5350831" y="0"/>
                  <a:pt x="6894136" y="1543305"/>
                  <a:pt x="6894136" y="3447068"/>
                </a:cubicBezTo>
                <a:cubicBezTo>
                  <a:pt x="6894136" y="5350831"/>
                  <a:pt x="5350831" y="6894136"/>
                  <a:pt x="3447068" y="6894136"/>
                </a:cubicBezTo>
                <a:cubicBezTo>
                  <a:pt x="1543305" y="6894136"/>
                  <a:pt x="0" y="5350831"/>
                  <a:pt x="0" y="3447068"/>
                </a:cubicBezTo>
                <a:cubicBezTo>
                  <a:pt x="0" y="1543305"/>
                  <a:pt x="1543305" y="0"/>
                  <a:pt x="3447068" y="0"/>
                </a:cubicBezTo>
                <a:close/>
              </a:path>
            </a:pathLst>
          </a:custGeom>
          <a:solidFill>
            <a:schemeClr val="accent1"/>
          </a:solidFill>
        </p:spPr>
        <p:txBody>
          <a:bodyPr wrap="square" lIns="0" tIns="0" rIns="0" bIns="0" anchor="ctr">
            <a:noAutofit/>
          </a:bodyPr>
          <a:lstStyle>
            <a:lvl1pPr algn="ctr">
              <a:defRPr sz="4500" cap="all" baseline="0"/>
            </a:lvl1pPr>
          </a:lstStyle>
          <a:p>
            <a:r>
              <a:rPr lang="en-US" dirty="0"/>
              <a:t>CLICK TO EDIT MASTER TITLE STYLE</a:t>
            </a:r>
          </a:p>
        </p:txBody>
      </p:sp>
    </p:spTree>
    <p:extLst>
      <p:ext uri="{BB962C8B-B14F-4D97-AF65-F5344CB8AC3E}">
        <p14:creationId xmlns:p14="http://schemas.microsoft.com/office/powerpoint/2010/main" val="154773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68680"/>
            <a:ext cx="5248656" cy="2157984"/>
          </a:xfrm>
        </p:spPr>
        <p:txBody>
          <a:bodyPr lIns="0" tIns="0" rIns="0" bIns="0">
            <a:noAutofit/>
          </a:bodyPr>
          <a:lstStyle>
            <a:lvl1pPr>
              <a:defRPr sz="3200" baseline="0"/>
            </a:lvl1pPr>
          </a:lstStyle>
          <a:p>
            <a:r>
              <a:rPr lang="en-US" dirty="0"/>
              <a:t>CLICK TO EDIT MASTER TITLE STYLE</a:t>
            </a:r>
          </a:p>
        </p:txBody>
      </p:sp>
      <p:sp>
        <p:nvSpPr>
          <p:cNvPr id="14" name="Picture Placeholder 13">
            <a:extLst>
              <a:ext uri="{FF2B5EF4-FFF2-40B4-BE49-F238E27FC236}">
                <a16:creationId xmlns:a16="http://schemas.microsoft.com/office/drawing/2014/main" id="{B075B629-22B4-B399-5D07-4652BF682138}"/>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1934275 w 4577463"/>
              <a:gd name="connsiteY7"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564249" y="286676"/>
                  <a:pt x="1215784" y="0"/>
                  <a:pt x="1934275" y="0"/>
                </a:cubicBezTo>
                <a:close/>
              </a:path>
            </a:pathLst>
          </a:custGeom>
        </p:spPr>
        <p:txBody>
          <a:bodyPr wrap="square">
            <a:noAutofit/>
          </a:bodyPr>
          <a:lstStyle>
            <a:lvl1pPr algn="ctr">
              <a:defRPr/>
            </a:lvl1pPr>
          </a:lstStyle>
          <a:p>
            <a:endParaRPr lang="en-US" dirty="0"/>
          </a:p>
        </p:txBody>
      </p:sp>
      <p:sp>
        <p:nvSpPr>
          <p:cNvPr id="5" name="Content Placeholder 3">
            <a:extLst>
              <a:ext uri="{FF2B5EF4-FFF2-40B4-BE49-F238E27FC236}">
                <a16:creationId xmlns:a16="http://schemas.microsoft.com/office/drawing/2014/main" id="{C1B16EE8-89D3-7E4F-90BE-68EAAD85CBB7}"/>
              </a:ext>
            </a:extLst>
          </p:cNvPr>
          <p:cNvSpPr>
            <a:spLocks noGrp="1"/>
          </p:cNvSpPr>
          <p:nvPr>
            <p:ph sz="half" idx="12"/>
          </p:nvPr>
        </p:nvSpPr>
        <p:spPr>
          <a:xfrm>
            <a:off x="6729984" y="786384"/>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0">
              <a:lnSpc>
                <a:spcPct val="120000"/>
              </a:lnSpc>
              <a:spcBef>
                <a:spcPts val="0"/>
              </a:spcBef>
              <a:spcAft>
                <a:spcPts val="1200"/>
              </a:spcAft>
              <a:defRPr>
                <a:latin typeface="+mn-lt"/>
              </a:defRPr>
            </a:lvl2pPr>
            <a:lvl3pPr marL="283464" indent="-342900">
              <a:lnSpc>
                <a:spcPct val="120000"/>
              </a:lnSpc>
              <a:buFont typeface="Arial" panose="020B0604020202020204" pitchFamily="34" charset="0"/>
              <a:buChar char="•"/>
              <a:defRPr>
                <a:latin typeface="+mn-lt"/>
              </a:defRPr>
            </a:lvl3pPr>
            <a:lvl4pPr marL="548640" indent="-285750">
              <a:lnSpc>
                <a:spcPct val="120000"/>
              </a:lnSpc>
              <a:buFont typeface="Arial" panose="020B0604020202020204" pitchFamily="34" charset="0"/>
              <a:buChar char="•"/>
              <a:defRPr>
                <a:latin typeface="+mn-lt"/>
              </a:defRPr>
            </a:lvl4pPr>
            <a:lvl5pPr marL="822960" indent="-285750">
              <a:lnSpc>
                <a:spcPct val="120000"/>
              </a:lnSpc>
              <a:buFont typeface="Arial" panose="020B0604020202020204" pitchFamily="34" charset="0"/>
              <a:buChar cha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729984" y="3858768"/>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283464" indent="-283464">
              <a:lnSpc>
                <a:spcPct val="120000"/>
              </a:lnSpc>
              <a:spcBef>
                <a:spcPts val="0"/>
              </a:spcBef>
              <a:spcAft>
                <a:spcPts val="1200"/>
              </a:spcAft>
              <a:buFont typeface="Arial" panose="020B0604020202020204" pitchFamily="34" charset="0"/>
              <a:buChar cha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10085832" cy="1426464"/>
          </a:xfrm>
        </p:spPr>
        <p:txBody>
          <a:bodyPr lIns="0" tIns="45720" rIns="91440" bIns="4572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850392" y="3950208"/>
            <a:ext cx="10085832" cy="2331720"/>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dirty="0"/>
              <a:t>Click to edit Master text styles</a:t>
            </a:r>
          </a:p>
          <a:p>
            <a:pPr lvl="1"/>
            <a:r>
              <a:rPr lang="en-US" dirty="0"/>
              <a:t>Second level</a:t>
            </a:r>
          </a:p>
          <a:p>
            <a:pPr lvl="2"/>
            <a:r>
              <a:rPr lang="en-US" dirty="0"/>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189482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51" r:id="rId3"/>
    <p:sldLayoutId id="2147483664" r:id="rId4"/>
    <p:sldLayoutId id="2147483659" r:id="rId5"/>
    <p:sldLayoutId id="2147483654" r:id="rId6"/>
    <p:sldLayoutId id="2147483667" r:id="rId7"/>
    <p:sldLayoutId id="2147483665" r:id="rId8"/>
    <p:sldLayoutId id="2147483669" r:id="rId9"/>
    <p:sldLayoutId id="2147483670" r:id="rId10"/>
    <p:sldLayoutId id="2147483652" r:id="rId11"/>
    <p:sldLayoutId id="2147483656" r:id="rId12"/>
    <p:sldLayoutId id="2147483663" r:id="rId13"/>
  </p:sldLayoutIdLst>
  <p:hf hdr="0" ftr="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6.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816767" y="1399032"/>
            <a:ext cx="6757416" cy="3427502"/>
          </a:xfrm>
        </p:spPr>
        <p:txBody>
          <a:bodyPr/>
          <a:lstStyle/>
          <a:p>
            <a:r>
              <a:rPr lang="en-GB" dirty="0"/>
              <a:t>Predicting Popular Recipes to Drive Site Traffic</a:t>
            </a:r>
            <a:endParaRPr lang="en-US" dirty="0"/>
          </a:p>
        </p:txBody>
      </p:sp>
      <p:sp>
        <p:nvSpPr>
          <p:cNvPr id="3" name="Subtitle 2">
            <a:extLst>
              <a:ext uri="{FF2B5EF4-FFF2-40B4-BE49-F238E27FC236}">
                <a16:creationId xmlns:a16="http://schemas.microsoft.com/office/drawing/2014/main" id="{6A3BE460-3185-CD59-0215-356A228DF2B6}"/>
              </a:ext>
            </a:extLst>
          </p:cNvPr>
          <p:cNvSpPr>
            <a:spLocks noGrp="1"/>
          </p:cNvSpPr>
          <p:nvPr>
            <p:ph type="subTitle" idx="1"/>
          </p:nvPr>
        </p:nvSpPr>
        <p:spPr>
          <a:xfrm>
            <a:off x="816768" y="417444"/>
            <a:ext cx="7414940" cy="883258"/>
          </a:xfrm>
        </p:spPr>
        <p:txBody>
          <a:bodyPr/>
          <a:lstStyle/>
          <a:p>
            <a:r>
              <a:rPr lang="en-US" dirty="0"/>
              <a:t>ELEFTHERIOS DIAMANTIDIS</a:t>
            </a:r>
          </a:p>
        </p:txBody>
      </p:sp>
      <p:sp>
        <p:nvSpPr>
          <p:cNvPr id="4" name="Subtitle 2">
            <a:extLst>
              <a:ext uri="{FF2B5EF4-FFF2-40B4-BE49-F238E27FC236}">
                <a16:creationId xmlns:a16="http://schemas.microsoft.com/office/drawing/2014/main" id="{BC4DEEDF-1241-440B-7B04-F5D9C155FC1C}"/>
              </a:ext>
            </a:extLst>
          </p:cNvPr>
          <p:cNvSpPr txBox="1">
            <a:spLocks/>
          </p:cNvSpPr>
          <p:nvPr/>
        </p:nvSpPr>
        <p:spPr>
          <a:xfrm>
            <a:off x="228684" y="6440556"/>
            <a:ext cx="1663911" cy="431577"/>
          </a:xfrm>
          <a:prstGeom prst="rect">
            <a:avLst/>
          </a:prstGeom>
        </p:spPr>
        <p:txBody>
          <a:bodyPr vert="horz" lIns="0" tIns="0" rIns="0" bIns="182880" rtlCol="0" anchor="b">
            <a:noAutofit/>
          </a:bodyPr>
          <a:lstStyle>
            <a:lvl1pPr marL="0" indent="0" algn="l" defTabSz="914400" rtl="0" eaLnBrk="1" latinLnBrk="0" hangingPunct="1">
              <a:lnSpc>
                <a:spcPct val="100000"/>
              </a:lnSpc>
              <a:spcBef>
                <a:spcPts val="1000"/>
              </a:spcBef>
              <a:buFontTx/>
              <a:buNone/>
              <a:defRPr sz="2400" b="0" i="0" kern="1200" cap="all" spc="300" baseline="0">
                <a:solidFill>
                  <a:schemeClr val="tx1"/>
                </a:solidFill>
                <a:latin typeface="+mn-lt"/>
                <a:ea typeface="+mn-ea"/>
                <a:cs typeface="+mn-cs"/>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t>25-05-2025</a:t>
            </a:r>
          </a:p>
        </p:txBody>
      </p:sp>
    </p:spTree>
    <p:extLst>
      <p:ext uri="{BB962C8B-B14F-4D97-AF65-F5344CB8AC3E}">
        <p14:creationId xmlns:p14="http://schemas.microsoft.com/office/powerpoint/2010/main" val="386748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D4F54-DA82-4616-5B86-91637316C018}"/>
              </a:ext>
            </a:extLst>
          </p:cNvPr>
          <p:cNvSpPr>
            <a:spLocks noGrp="1"/>
          </p:cNvSpPr>
          <p:nvPr>
            <p:ph type="title"/>
          </p:nvPr>
        </p:nvSpPr>
        <p:spPr>
          <a:xfrm>
            <a:off x="6696221" y="640080"/>
            <a:ext cx="5029200" cy="2157984"/>
          </a:xfrm>
        </p:spPr>
        <p:txBody>
          <a:bodyPr/>
          <a:lstStyle/>
          <a:p>
            <a:r>
              <a:rPr lang="en-GB" dirty="0"/>
              <a:t>Business Goal</a:t>
            </a:r>
            <a:endParaRPr lang="en-US" dirty="0"/>
          </a:p>
        </p:txBody>
      </p:sp>
      <p:pic>
        <p:nvPicPr>
          <p:cNvPr id="5" name="Picture Placeholder 4" descr="Close-up of skyscrapers">
            <a:extLst>
              <a:ext uri="{FF2B5EF4-FFF2-40B4-BE49-F238E27FC236}">
                <a16:creationId xmlns:a16="http://schemas.microsoft.com/office/drawing/2014/main" id="{CBD79D95-B489-7C39-8BA1-EDA2F8F12E11}"/>
              </a:ext>
            </a:extLst>
          </p:cNvPr>
          <p:cNvPicPr>
            <a:picLocks noGrp="1" noChangeAspect="1"/>
          </p:cNvPicPr>
          <p:nvPr>
            <p:ph type="pic" sz="quarter" idx="10"/>
          </p:nvPr>
        </p:nvPicPr>
        <p:blipFill>
          <a:blip r:embed="rId3"/>
          <a:srcRect t="43" b="43"/>
          <a:stretch/>
        </p:blipFill>
        <p:spPr>
          <a:xfrm>
            <a:off x="1395412" y="653461"/>
            <a:ext cx="4597556" cy="5549900"/>
          </a:xfrm>
        </p:spPr>
      </p:pic>
      <p:sp>
        <p:nvSpPr>
          <p:cNvPr id="4" name="Content Placeholder 3">
            <a:extLst>
              <a:ext uri="{FF2B5EF4-FFF2-40B4-BE49-F238E27FC236}">
                <a16:creationId xmlns:a16="http://schemas.microsoft.com/office/drawing/2014/main" id="{1D44FF4F-87AF-081C-2A21-97173EE4A670}"/>
              </a:ext>
            </a:extLst>
          </p:cNvPr>
          <p:cNvSpPr>
            <a:spLocks noGrp="1"/>
          </p:cNvSpPr>
          <p:nvPr>
            <p:ph idx="1"/>
          </p:nvPr>
        </p:nvSpPr>
        <p:spPr>
          <a:xfrm>
            <a:off x="6696221" y="3127248"/>
            <a:ext cx="4834517" cy="3108960"/>
          </a:xfrm>
        </p:spPr>
        <p:txBody>
          <a:bodyPr/>
          <a:lstStyle/>
          <a:p>
            <a:pPr marL="285750" indent="-285750">
              <a:buFont typeface="Arial" panose="020B0604020202020204" pitchFamily="34" charset="0"/>
              <a:buChar char="•"/>
            </a:pPr>
            <a:r>
              <a:rPr lang="en-GB" dirty="0"/>
              <a:t>Homepage recipes drive +40% more traffic</a:t>
            </a:r>
          </a:p>
          <a:p>
            <a:pPr marL="285750" indent="-285750">
              <a:buFont typeface="Arial" panose="020B0604020202020204" pitchFamily="34" charset="0"/>
              <a:buChar char="•"/>
            </a:pPr>
            <a:r>
              <a:rPr lang="en-GB" dirty="0"/>
              <a:t>Goal: Predict which recipes will be popular</a:t>
            </a:r>
          </a:p>
          <a:p>
            <a:pPr marL="285750" indent="-285750">
              <a:buFont typeface="Arial" panose="020B0604020202020204" pitchFamily="34" charset="0"/>
              <a:buChar char="•"/>
            </a:pPr>
            <a:r>
              <a:rPr lang="en-GB" dirty="0"/>
              <a:t>Target: ≥80% prediction accuracy</a:t>
            </a:r>
          </a:p>
        </p:txBody>
      </p:sp>
      <p:sp>
        <p:nvSpPr>
          <p:cNvPr id="15" name="Rectangle 14">
            <a:extLst>
              <a:ext uri="{FF2B5EF4-FFF2-40B4-BE49-F238E27FC236}">
                <a16:creationId xmlns:a16="http://schemas.microsoft.com/office/drawing/2014/main" id="{8D6B33E9-5728-FA5C-0AC2-27407C4E7EF2}"/>
              </a:ext>
              <a:ext uri="{C183D7F6-B498-43B3-948B-1728B52AA6E4}">
                <adec:decorative xmlns:adec="http://schemas.microsoft.com/office/drawing/2017/decorative" val="1"/>
              </a:ext>
            </a:extLst>
          </p:cNvPr>
          <p:cNvSpPr/>
          <p:nvPr/>
        </p:nvSpPr>
        <p:spPr>
          <a:xfrm>
            <a:off x="831720"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59FDBA0D-C717-B16D-F1F6-BA5D8E090C9D}"/>
              </a:ext>
              <a:ext uri="{C183D7F6-B498-43B3-948B-1728B52AA6E4}">
                <adec:decorative xmlns:adec="http://schemas.microsoft.com/office/drawing/2017/decorative" val="1"/>
              </a:ext>
            </a:extLst>
          </p:cNvPr>
          <p:cNvSpPr/>
          <p:nvPr/>
        </p:nvSpPr>
        <p:spPr>
          <a:xfrm>
            <a:off x="5867073" y="3130095"/>
            <a:ext cx="228928" cy="2252610"/>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20" name="Slide Number Placeholder 19">
            <a:extLst>
              <a:ext uri="{FF2B5EF4-FFF2-40B4-BE49-F238E27FC236}">
                <a16:creationId xmlns:a16="http://schemas.microsoft.com/office/drawing/2014/main" id="{7D090D43-FD3C-82CE-3706-B447C067FB18}"/>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1151816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8CA0173-29FD-AFA2-C4D4-F4CAD9BFA91B}"/>
              </a:ext>
            </a:extLst>
          </p:cNvPr>
          <p:cNvSpPr>
            <a:spLocks noGrp="1"/>
          </p:cNvSpPr>
          <p:nvPr>
            <p:ph type="title"/>
          </p:nvPr>
        </p:nvSpPr>
        <p:spPr>
          <a:xfrm>
            <a:off x="6693408" y="1222744"/>
            <a:ext cx="5093208" cy="532670"/>
          </a:xfrm>
        </p:spPr>
        <p:txBody>
          <a:bodyPr/>
          <a:lstStyle/>
          <a:p>
            <a:r>
              <a:rPr lang="en-GB" dirty="0"/>
              <a:t>Our Approach</a:t>
            </a:r>
            <a:endParaRPr lang="en-US" dirty="0"/>
          </a:p>
        </p:txBody>
      </p:sp>
      <p:pic>
        <p:nvPicPr>
          <p:cNvPr id="14" name="Picture Placeholder 13" descr="Close up of abstract image">
            <a:extLst>
              <a:ext uri="{FF2B5EF4-FFF2-40B4-BE49-F238E27FC236}">
                <a16:creationId xmlns:a16="http://schemas.microsoft.com/office/drawing/2014/main" id="{B603978A-003D-ECA6-02D2-260C6A3BC3F4}"/>
              </a:ext>
            </a:extLst>
          </p:cNvPr>
          <p:cNvPicPr>
            <a:picLocks noGrp="1" noChangeAspect="1"/>
          </p:cNvPicPr>
          <p:nvPr>
            <p:ph type="pic" sz="quarter" idx="11"/>
          </p:nvPr>
        </p:nvPicPr>
        <p:blipFill>
          <a:blip r:embed="rId3"/>
          <a:srcRect l="85" r="85"/>
          <a:stretch/>
        </p:blipFill>
        <p:spPr>
          <a:xfrm>
            <a:off x="832104" y="640080"/>
            <a:ext cx="4727448" cy="5559552"/>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395696" y="2092904"/>
            <a:ext cx="5093207" cy="3638036"/>
          </a:xfrm>
        </p:spPr>
        <p:txBody>
          <a:bodyPr anchor="t"/>
          <a:lstStyle/>
          <a:p>
            <a:pPr marL="342900" indent="-342900">
              <a:buFont typeface="Arial" panose="020B0604020202020204" pitchFamily="34" charset="0"/>
              <a:buChar char="•"/>
            </a:pPr>
            <a:r>
              <a:rPr lang="en-GB" dirty="0"/>
              <a:t>Validated and cleaned recipe dataset</a:t>
            </a:r>
          </a:p>
          <a:p>
            <a:pPr marL="342900" indent="-342900">
              <a:buFont typeface="Arial" panose="020B0604020202020204" pitchFamily="34" charset="0"/>
              <a:buChar char="•"/>
            </a:pPr>
            <a:r>
              <a:rPr lang="en-GB" dirty="0"/>
              <a:t>Explored patterns and distributions</a:t>
            </a:r>
          </a:p>
          <a:p>
            <a:pPr marL="342900" indent="-342900">
              <a:buFont typeface="Arial" panose="020B0604020202020204" pitchFamily="34" charset="0"/>
              <a:buChar char="•"/>
            </a:pPr>
            <a:r>
              <a:rPr lang="en-GB" dirty="0"/>
              <a:t>Built predictive models to classify traffic</a:t>
            </a:r>
          </a:p>
          <a:p>
            <a:pPr marL="342900" indent="-342900">
              <a:buFont typeface="Arial" panose="020B0604020202020204" pitchFamily="34" charset="0"/>
              <a:buChar char="•"/>
            </a:pPr>
            <a:r>
              <a:rPr lang="en-GB" dirty="0"/>
              <a:t>Evaluated models for accuracy and reliability</a:t>
            </a:r>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GB" dirty="0"/>
              <a:t>Data Snapshot</a:t>
            </a:r>
            <a:endParaRPr lang="en-US" dirty="0"/>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850392" y="3236976"/>
            <a:ext cx="5248656" cy="2660904"/>
          </a:xfrm>
        </p:spPr>
        <p:txBody>
          <a:bodyPr anchor="b"/>
          <a:lstStyle/>
          <a:p>
            <a:pPr marL="285750" indent="-285750">
              <a:buFont typeface="Arial" panose="020B0604020202020204" pitchFamily="34" charset="0"/>
              <a:buChar char="•"/>
            </a:pPr>
            <a:r>
              <a:rPr lang="en-GB" dirty="0"/>
              <a:t>947 recipes</a:t>
            </a:r>
          </a:p>
          <a:p>
            <a:pPr marL="285750" indent="-285750">
              <a:buFont typeface="Arial" panose="020B0604020202020204" pitchFamily="34" charset="0"/>
              <a:buChar char="•"/>
            </a:pPr>
            <a:r>
              <a:rPr lang="en-GB" dirty="0"/>
              <a:t>Features: calories, carbs, sugar, protein, servings, category</a:t>
            </a:r>
          </a:p>
          <a:p>
            <a:pPr marL="285750" indent="-285750">
              <a:buFont typeface="Arial" panose="020B0604020202020204" pitchFamily="34" charset="0"/>
              <a:buChar char="•"/>
            </a:pPr>
            <a:r>
              <a:rPr lang="en-GB" dirty="0"/>
              <a:t>Cleaned inconsistent servings</a:t>
            </a:r>
          </a:p>
          <a:p>
            <a:pPr marL="285750" indent="-285750">
              <a:buFont typeface="Arial" panose="020B0604020202020204" pitchFamily="34" charset="0"/>
              <a:buChar char="•"/>
            </a:pPr>
            <a:r>
              <a:rPr lang="en-GB" dirty="0"/>
              <a:t>Assumed missing 'high traffic' = low traffic</a:t>
            </a:r>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l="2541" r="2541"/>
          <a:stretch/>
        </p:blipFill>
        <p:spPr>
          <a:xfrm>
            <a:off x="7680960" y="804672"/>
            <a:ext cx="3475649" cy="5248656"/>
          </a:xfrm>
        </p:spPr>
      </p:pic>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6498536" y="495125"/>
            <a:ext cx="5093208" cy="713232"/>
          </a:xfrm>
        </p:spPr>
        <p:txBody>
          <a:bodyPr/>
          <a:lstStyle/>
          <a:p>
            <a:r>
              <a:rPr lang="en-GB" dirty="0"/>
              <a:t>Key Patterns</a:t>
            </a:r>
            <a:endParaRPr lang="en-US" dirty="0"/>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6498536" y="1472183"/>
            <a:ext cx="3995928" cy="2425259"/>
          </a:xfrm>
        </p:spPr>
        <p:txBody>
          <a:bodyPr/>
          <a:lstStyle/>
          <a:p>
            <a:pPr marL="285750" indent="-285750">
              <a:buFont typeface="Arial" panose="020B0604020202020204" pitchFamily="34" charset="0"/>
              <a:buChar char="•"/>
            </a:pPr>
            <a:r>
              <a:rPr lang="en-GB" dirty="0"/>
              <a:t>Popular recipes come from all categories</a:t>
            </a:r>
          </a:p>
          <a:p>
            <a:pPr marL="285750" indent="-285750">
              <a:buFont typeface="Arial" panose="020B0604020202020204" pitchFamily="34" charset="0"/>
              <a:buChar char="•"/>
            </a:pPr>
            <a:r>
              <a:rPr lang="en-GB" dirty="0"/>
              <a:t>Calories &amp; protein show weak positive trends</a:t>
            </a:r>
          </a:p>
          <a:p>
            <a:pPr marL="285750" indent="-285750">
              <a:buFont typeface="Arial" panose="020B0604020202020204" pitchFamily="34" charset="0"/>
              <a:buChar char="•"/>
            </a:pPr>
            <a:r>
              <a:rPr lang="en-GB" dirty="0"/>
              <a:t>No single feature predicts popularity → model needed</a:t>
            </a:r>
          </a:p>
        </p:txBody>
      </p:sp>
      <p:pic>
        <p:nvPicPr>
          <p:cNvPr id="6" name="Picture 5">
            <a:extLst>
              <a:ext uri="{FF2B5EF4-FFF2-40B4-BE49-F238E27FC236}">
                <a16:creationId xmlns:a16="http://schemas.microsoft.com/office/drawing/2014/main" id="{FD00D823-550D-A8EE-B9CA-94EB58A35E09}"/>
              </a:ext>
            </a:extLst>
          </p:cNvPr>
          <p:cNvPicPr>
            <a:picLocks noChangeAspect="1"/>
          </p:cNvPicPr>
          <p:nvPr/>
        </p:nvPicPr>
        <p:blipFill>
          <a:blip r:embed="rId3"/>
          <a:stretch>
            <a:fillRect/>
          </a:stretch>
        </p:blipFill>
        <p:spPr>
          <a:xfrm>
            <a:off x="6096000" y="4024415"/>
            <a:ext cx="5331951" cy="2722803"/>
          </a:xfrm>
          <a:prstGeom prst="rect">
            <a:avLst/>
          </a:prstGeom>
        </p:spPr>
      </p:pic>
    </p:spTree>
    <p:extLst>
      <p:ext uri="{BB962C8B-B14F-4D97-AF65-F5344CB8AC3E}">
        <p14:creationId xmlns:p14="http://schemas.microsoft.com/office/powerpoint/2010/main" val="2521615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7F8D88-DE22-2DE5-BF64-9FC10B8DC4E0}"/>
              </a:ext>
            </a:extLst>
          </p:cNvPr>
          <p:cNvSpPr>
            <a:spLocks noGrp="1"/>
          </p:cNvSpPr>
          <p:nvPr>
            <p:ph type="title"/>
          </p:nvPr>
        </p:nvSpPr>
        <p:spPr>
          <a:xfrm>
            <a:off x="415678" y="207462"/>
            <a:ext cx="10954512" cy="566929"/>
          </a:xfrm>
        </p:spPr>
        <p:txBody>
          <a:bodyPr/>
          <a:lstStyle/>
          <a:p>
            <a:r>
              <a:rPr lang="en-GB" dirty="0"/>
              <a:t>Modeling Results</a:t>
            </a:r>
            <a:endParaRPr lang="en-US" dirty="0"/>
          </a:p>
        </p:txBody>
      </p:sp>
      <p:sp>
        <p:nvSpPr>
          <p:cNvPr id="7" name="Text Placeholder 6">
            <a:extLst>
              <a:ext uri="{FF2B5EF4-FFF2-40B4-BE49-F238E27FC236}">
                <a16:creationId xmlns:a16="http://schemas.microsoft.com/office/drawing/2014/main" id="{F74321E3-704E-37A8-CFB9-768FCE6AD758}"/>
              </a:ext>
            </a:extLst>
          </p:cNvPr>
          <p:cNvSpPr>
            <a:spLocks noGrp="1"/>
          </p:cNvSpPr>
          <p:nvPr>
            <p:ph type="body" sz="quarter" idx="12"/>
          </p:nvPr>
        </p:nvSpPr>
        <p:spPr>
          <a:xfrm>
            <a:off x="296262" y="941981"/>
            <a:ext cx="10646557" cy="5578739"/>
          </a:xfrm>
        </p:spPr>
        <p:txBody>
          <a:bodyPr/>
          <a:lstStyle/>
          <a:p>
            <a:r>
              <a:rPr lang="en-GB" dirty="0"/>
              <a:t>Model: Logistic Regression</a:t>
            </a:r>
          </a:p>
          <a:p>
            <a:r>
              <a:rPr lang="en-GB" dirty="0"/>
              <a:t>Accuracy: 77.09%</a:t>
            </a:r>
          </a:p>
          <a:p>
            <a:r>
              <a:rPr lang="en-GB" dirty="0"/>
              <a:t>Precision: 0.8035</a:t>
            </a:r>
          </a:p>
          <a:p>
            <a:r>
              <a:rPr lang="en-GB" dirty="0"/>
              <a:t>Recall: 0.8256</a:t>
            </a:r>
          </a:p>
          <a:p>
            <a:r>
              <a:rPr lang="en-GB" dirty="0"/>
              <a:t>F1-score (High Traffic): 0.8144</a:t>
            </a:r>
          </a:p>
          <a:p>
            <a:endParaRPr lang="en-GB" dirty="0"/>
          </a:p>
          <a:p>
            <a:r>
              <a:rPr lang="en-GB" dirty="0"/>
              <a:t>KPI results - High Traffic Conversion Rate:</a:t>
            </a:r>
          </a:p>
          <a:p>
            <a:pPr lvl="1"/>
            <a:r>
              <a:rPr lang="en-GB" dirty="0"/>
              <a:t>Train Set: 4.04</a:t>
            </a:r>
          </a:p>
          <a:p>
            <a:pPr lvl="1"/>
            <a:r>
              <a:rPr lang="en-GB" dirty="0"/>
              <a:t>Test Set: 4.09</a:t>
            </a:r>
          </a:p>
        </p:txBody>
      </p:sp>
      <p:sp>
        <p:nvSpPr>
          <p:cNvPr id="12" name="Slide Number Placeholder 11">
            <a:extLst>
              <a:ext uri="{FF2B5EF4-FFF2-40B4-BE49-F238E27FC236}">
                <a16:creationId xmlns:a16="http://schemas.microsoft.com/office/drawing/2014/main" id="{A8CBBE5F-9A1C-95FF-B955-8D818F3A20E6}"/>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572098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A49A-DC7C-9C4F-2F9A-564E195C5628}"/>
              </a:ext>
            </a:extLst>
          </p:cNvPr>
          <p:cNvSpPr>
            <a:spLocks noGrp="1"/>
          </p:cNvSpPr>
          <p:nvPr>
            <p:ph type="title"/>
          </p:nvPr>
        </p:nvSpPr>
        <p:spPr>
          <a:xfrm>
            <a:off x="281346" y="868680"/>
            <a:ext cx="6064284" cy="2157984"/>
          </a:xfrm>
        </p:spPr>
        <p:txBody>
          <a:bodyPr anchor="t"/>
          <a:lstStyle/>
          <a:p>
            <a:r>
              <a:rPr lang="en-GB" dirty="0"/>
              <a:t>Recommendations</a:t>
            </a:r>
            <a:endParaRPr lang="en-US" dirty="0"/>
          </a:p>
        </p:txBody>
      </p:sp>
      <p:pic>
        <p:nvPicPr>
          <p:cNvPr id="23" name="Picture Placeholder 22" descr="View of city skyscrapers looking up">
            <a:extLst>
              <a:ext uri="{FF2B5EF4-FFF2-40B4-BE49-F238E27FC236}">
                <a16:creationId xmlns:a16="http://schemas.microsoft.com/office/drawing/2014/main" id="{EA0720B9-8012-11BC-9281-4F57A58FAD3B}"/>
              </a:ext>
            </a:extLst>
          </p:cNvPr>
          <p:cNvPicPr>
            <a:picLocks noGrp="1" noChangeAspect="1"/>
          </p:cNvPicPr>
          <p:nvPr>
            <p:ph type="pic" sz="quarter" idx="13"/>
          </p:nvPr>
        </p:nvPicPr>
        <p:blipFill>
          <a:blip r:embed="rId3"/>
          <a:srcRect l="523" r="523"/>
          <a:stretch/>
        </p:blipFill>
        <p:spPr>
          <a:xfrm>
            <a:off x="0" y="3159126"/>
            <a:ext cx="4577463" cy="3698875"/>
          </a:xfrm>
        </p:spPr>
      </p:pic>
      <p:sp>
        <p:nvSpPr>
          <p:cNvPr id="10" name="Content Placeholder 9">
            <a:extLst>
              <a:ext uri="{FF2B5EF4-FFF2-40B4-BE49-F238E27FC236}">
                <a16:creationId xmlns:a16="http://schemas.microsoft.com/office/drawing/2014/main" id="{6716CAA9-374B-601A-A4B6-6F92CD182236}"/>
              </a:ext>
            </a:extLst>
          </p:cNvPr>
          <p:cNvSpPr>
            <a:spLocks noGrp="1"/>
          </p:cNvSpPr>
          <p:nvPr>
            <p:ph sz="half" idx="12"/>
          </p:nvPr>
        </p:nvSpPr>
        <p:spPr>
          <a:xfrm>
            <a:off x="5039833" y="2043684"/>
            <a:ext cx="6584318" cy="2770632"/>
          </a:xfrm>
        </p:spPr>
        <p:txBody>
          <a:bodyPr/>
          <a:lstStyle/>
          <a:p>
            <a:pPr marL="285750" indent="-285750">
              <a:buFont typeface="Arial" panose="020B0604020202020204" pitchFamily="34" charset="0"/>
              <a:buChar char="•"/>
            </a:pPr>
            <a:r>
              <a:rPr lang="en-GB" dirty="0"/>
              <a:t>Deploy model to assist daily selection</a:t>
            </a:r>
          </a:p>
          <a:p>
            <a:pPr marL="285750" indent="-285750">
              <a:buFont typeface="Arial" panose="020B0604020202020204" pitchFamily="34" charset="0"/>
              <a:buChar char="•"/>
            </a:pPr>
            <a:r>
              <a:rPr lang="en-GB" dirty="0"/>
              <a:t>Monitor F1-score (starting at 0.80)</a:t>
            </a:r>
          </a:p>
          <a:p>
            <a:pPr marL="285750" indent="-285750">
              <a:buFont typeface="Arial" panose="020B0604020202020204" pitchFamily="34" charset="0"/>
              <a:buChar char="•"/>
            </a:pPr>
            <a:r>
              <a:rPr lang="en-GB" dirty="0"/>
              <a:t>Gather more low-traffic data</a:t>
            </a:r>
          </a:p>
          <a:p>
            <a:pPr marL="285750" indent="-285750">
              <a:buFont typeface="Arial" panose="020B0604020202020204" pitchFamily="34" charset="0"/>
              <a:buChar char="•"/>
            </a:pPr>
            <a:r>
              <a:rPr lang="en-GB" dirty="0"/>
              <a:t>Add more features (e.g., prep time, ingredients)</a:t>
            </a:r>
          </a:p>
        </p:txBody>
      </p:sp>
      <p:sp>
        <p:nvSpPr>
          <p:cNvPr id="27" name="Slide Number Placeholder 26">
            <a:extLst>
              <a:ext uri="{FF2B5EF4-FFF2-40B4-BE49-F238E27FC236}">
                <a16:creationId xmlns:a16="http://schemas.microsoft.com/office/drawing/2014/main" id="{A4B6E0DA-DEBF-CAD7-638D-5FAC6A83CE38}"/>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7</a:t>
            </a:fld>
            <a:endParaRPr lang="en-US" dirty="0"/>
          </a:p>
        </p:txBody>
      </p:sp>
      <p:sp>
        <p:nvSpPr>
          <p:cNvPr id="26" name="Oval 25">
            <a:extLst>
              <a:ext uri="{FF2B5EF4-FFF2-40B4-BE49-F238E27FC236}">
                <a16:creationId xmlns:a16="http://schemas.microsoft.com/office/drawing/2014/main" id="{3B5704EA-7A65-5CC2-D428-F28396B06208}"/>
              </a:ext>
              <a:ext uri="{C183D7F6-B498-43B3-948B-1728B52AA6E4}">
                <adec:decorative xmlns:adec="http://schemas.microsoft.com/office/drawing/2017/decorative" val="1"/>
              </a:ext>
            </a:extLst>
          </p:cNvPr>
          <p:cNvSpPr/>
          <p:nvPr/>
        </p:nvSpPr>
        <p:spPr>
          <a:xfrm>
            <a:off x="281346" y="2724345"/>
            <a:ext cx="1292298" cy="1292298"/>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Tree>
    <p:extLst>
      <p:ext uri="{BB962C8B-B14F-4D97-AF65-F5344CB8AC3E}">
        <p14:creationId xmlns:p14="http://schemas.microsoft.com/office/powerpoint/2010/main" val="1323760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097A-775B-08E5-6C81-5BA1BCE9ACD7}"/>
              </a:ext>
            </a:extLst>
          </p:cNvPr>
          <p:cNvSpPr>
            <a:spLocks noGrp="1"/>
          </p:cNvSpPr>
          <p:nvPr>
            <p:ph type="title"/>
          </p:nvPr>
        </p:nvSpPr>
        <p:spPr>
          <a:xfrm>
            <a:off x="850392" y="0"/>
            <a:ext cx="10122632" cy="1307592"/>
          </a:xfrm>
        </p:spPr>
        <p:txBody>
          <a:bodyPr/>
          <a:lstStyle/>
          <a:p>
            <a:r>
              <a:rPr lang="en-GB" dirty="0"/>
              <a:t>Final Summary</a:t>
            </a:r>
            <a:endParaRPr lang="en-US" dirty="0"/>
          </a:p>
        </p:txBody>
      </p:sp>
      <p:sp>
        <p:nvSpPr>
          <p:cNvPr id="3" name="Content Placeholder 2">
            <a:extLst>
              <a:ext uri="{FF2B5EF4-FFF2-40B4-BE49-F238E27FC236}">
                <a16:creationId xmlns:a16="http://schemas.microsoft.com/office/drawing/2014/main" id="{58037C43-2A58-4D8F-4B88-9D5CBE782944}"/>
              </a:ext>
            </a:extLst>
          </p:cNvPr>
          <p:cNvSpPr>
            <a:spLocks noGrp="1"/>
          </p:cNvSpPr>
          <p:nvPr>
            <p:ph sz="half" idx="2"/>
          </p:nvPr>
        </p:nvSpPr>
        <p:spPr>
          <a:xfrm>
            <a:off x="850392" y="1837944"/>
            <a:ext cx="10085832" cy="1426464"/>
          </a:xfrm>
        </p:spPr>
        <p:txBody>
          <a:bodyPr/>
          <a:lstStyle/>
          <a:p>
            <a:r>
              <a:rPr lang="en-GB" dirty="0"/>
              <a:t>✓ Model helps choose traffic-driving recipes</a:t>
            </a:r>
          </a:p>
          <a:p>
            <a:r>
              <a:rPr lang="en-GB" dirty="0"/>
              <a:t>✓ Balances risk and reward</a:t>
            </a:r>
          </a:p>
          <a:p>
            <a:r>
              <a:rPr lang="en-GB" dirty="0"/>
              <a:t>✓ Ready to pilot with real homepage traffic</a:t>
            </a:r>
          </a:p>
        </p:txBody>
      </p:sp>
      <p:sp>
        <p:nvSpPr>
          <p:cNvPr id="5" name="Slide Number Placeholder 4">
            <a:extLst>
              <a:ext uri="{FF2B5EF4-FFF2-40B4-BE49-F238E27FC236}">
                <a16:creationId xmlns:a16="http://schemas.microsoft.com/office/drawing/2014/main" id="{9CE23B6C-8A52-6407-0C43-F01FB97CFD97}"/>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64299592"/>
      </p:ext>
    </p:extLst>
  </p:cSld>
  <p:clrMapOvr>
    <a:masterClrMapping/>
  </p:clrMapOvr>
</p:sld>
</file>

<file path=ppt/theme/theme1.xml><?xml version="1.0" encoding="utf-8"?>
<a:theme xmlns:a="http://schemas.openxmlformats.org/drawingml/2006/main" name="Custom">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051434_win32_KB_V2" id="{58ACA827-3819-46BF-9F1B-29C93E1280DF}" vid="{26F0C15B-5100-493D-AFA2-F4BC4137329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6D4D42E-C7BD-4080-9A83-56BA58F91A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A0E3FE2-6B9B-4C9A-84D9-AD118750DE60}">
  <ds:schemaRefs>
    <ds:schemaRef ds:uri="http://schemas.microsoft.com/sharepoint/v3/contenttype/forms"/>
  </ds:schemaRefs>
</ds:datastoreItem>
</file>

<file path=customXml/itemProps3.xml><?xml version="1.0" encoding="utf-8"?>
<ds:datastoreItem xmlns:ds="http://schemas.openxmlformats.org/officeDocument/2006/customXml" ds:itemID="{4CD1C4F3-182B-4FFD-86F3-85933C0520B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6364</TotalTime>
  <Words>1224</Words>
  <Application>Microsoft Macintosh PowerPoint</Application>
  <PresentationFormat>Widescreen</PresentationFormat>
  <Paragraphs>87</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Avenir Next LT Pro</vt:lpstr>
      <vt:lpstr>Avenir Next LT Pro Light</vt:lpstr>
      <vt:lpstr>Calibri</vt:lpstr>
      <vt:lpstr>Custom</vt:lpstr>
      <vt:lpstr>Predicting Popular Recipes to Drive Site Traffic</vt:lpstr>
      <vt:lpstr>Business Goal</vt:lpstr>
      <vt:lpstr>Our Approach</vt:lpstr>
      <vt:lpstr>Data Snapshot</vt:lpstr>
      <vt:lpstr>Key Patterns</vt:lpstr>
      <vt:lpstr>Modeling Results</vt:lpstr>
      <vt:lpstr>Recommendations</vt:lpstr>
      <vt:lpstr>Final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Eleftherios Diamantidis</cp:lastModifiedBy>
  <cp:revision>5</cp:revision>
  <dcterms:created xsi:type="dcterms:W3CDTF">2022-06-22T01:27:02Z</dcterms:created>
  <dcterms:modified xsi:type="dcterms:W3CDTF">2025-05-28T11:38:15Z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